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57" r:id="rId4"/>
    <p:sldId id="262" r:id="rId5"/>
    <p:sldId id="258" r:id="rId6"/>
    <p:sldId id="265" r:id="rId7"/>
    <p:sldId id="259" r:id="rId8"/>
    <p:sldId id="266" r:id="rId9"/>
    <p:sldId id="260" r:id="rId10"/>
    <p:sldId id="267" r:id="rId11"/>
    <p:sldId id="264" r:id="rId12"/>
    <p:sldId id="268" r:id="rId13"/>
  </p:sldIdLst>
  <p:sldSz cx="9144000" cy="5143500" type="screen16x9"/>
  <p:notesSz cx="6858000" cy="9144000"/>
  <p:embeddedFontLst>
    <p:embeddedFont>
      <p:font typeface="Raleway" charset="0"/>
      <p:regular r:id="rId16"/>
      <p:bold r:id="rId17"/>
      <p:italic r:id="rId18"/>
      <p:boldItalic r:id="rId19"/>
    </p:embeddedFont>
    <p:embeddedFont>
      <p:font typeface="Lato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B145F404-45C6-41AD-BB54-50F61C235C0F}">
          <p14:sldIdLst>
            <p14:sldId id="256"/>
            <p14:sldId id="263"/>
          </p14:sldIdLst>
        </p14:section>
        <p14:section name="Untitled Section" id="{1C56ED1E-D734-4916-AE8D-D77C13C43863}">
          <p14:sldIdLst>
            <p14:sldId id="257"/>
            <p14:sldId id="262"/>
            <p14:sldId id="258"/>
            <p14:sldId id="265"/>
            <p14:sldId id="259"/>
            <p14:sldId id="266"/>
            <p14:sldId id="260"/>
            <p14:sldId id="267"/>
            <p14:sldId id="264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62" autoAdjust="0"/>
  </p:normalViewPr>
  <p:slideViewPr>
    <p:cSldViewPr showGuides="1">
      <p:cViewPr varScale="1">
        <p:scale>
          <a:sx n="92" d="100"/>
          <a:sy n="92" d="100"/>
        </p:scale>
        <p:origin x="-52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1231-4384-4EC8-8063-D054ADE0167E}" type="datetimeFigureOut">
              <a:rPr lang="en-US" smtClean="0"/>
              <a:pPr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Exploratory visit to GDUFS May 2-4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2822-47A2-4422-BE78-6CB759E90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61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45081698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 hasCustomPrompt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aseline="0"/>
            </a:lvl1pPr>
          </a:lstStyle>
          <a:p>
            <a:r>
              <a:rPr lang="en-US" dirty="0" smtClean="0"/>
              <a:t>Exploratory visit to GDUFS May 2-4, 2018</a:t>
            </a: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toicheva@vice-rector.uni-sofia.b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n.yanev@phls.uni-sofia.b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475861" y="1322450"/>
            <a:ext cx="8128587" cy="18253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EURASIA: </a:t>
            </a:r>
            <a:endParaRPr dirty="0"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611560" y="1779662"/>
            <a:ext cx="7688100" cy="1340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European Studies </a:t>
            </a:r>
            <a:r>
              <a:rPr lang="en" sz="2800" b="1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Revitalized Across </a:t>
            </a:r>
            <a:r>
              <a:rPr lang="en" sz="28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Asian </a:t>
            </a:r>
            <a:r>
              <a:rPr lang="en" sz="2800" b="1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Universities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8184" y="3559658"/>
            <a:ext cx="3708032" cy="10591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3003798"/>
            <a:ext cx="854966" cy="1726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 5 Dissemination and Exploitation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50" y="1851670"/>
            <a:ext cx="7688700" cy="2488305"/>
          </a:xfrm>
        </p:spPr>
        <p:txBody>
          <a:bodyPr/>
          <a:lstStyle/>
          <a:p>
            <a:pPr marL="146050" indent="0"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WP Co-leaders: Beijing Foreign Studies University and Jindal Global University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Draft Dissemination and Exploitation Plans with indicators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EURASIA Website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Dissemination conference in India (2019)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Dissemination conference in China (2020)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Summer school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Publications (books, articles)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5321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Expected Results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15" y="1995686"/>
            <a:ext cx="2052229" cy="1368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450356"/>
              </p:ext>
            </p:extLst>
          </p:nvPr>
        </p:nvGraphicFramePr>
        <p:xfrm>
          <a:off x="2555776" y="2205990"/>
          <a:ext cx="2808312" cy="73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New pedagogical practices, learning tools and methods for professional development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435846"/>
            <a:ext cx="1931644" cy="144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9891491"/>
              </p:ext>
            </p:extLst>
          </p:nvPr>
        </p:nvGraphicFramePr>
        <p:xfrm>
          <a:off x="859835" y="3779152"/>
          <a:ext cx="1440160" cy="73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Web platform</a:t>
                      </a:r>
                      <a:r>
                        <a:rPr lang="en-GB" baseline="0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 and blended learning</a:t>
                      </a:r>
                      <a:endParaRPr lang="en-GB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2789469"/>
              </p:ext>
            </p:extLst>
          </p:nvPr>
        </p:nvGraphicFramePr>
        <p:xfrm>
          <a:off x="6516216" y="1120790"/>
          <a:ext cx="1476672" cy="370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476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New curricula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491630"/>
            <a:ext cx="1762335" cy="132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5461629"/>
              </p:ext>
            </p:extLst>
          </p:nvPr>
        </p:nvGraphicFramePr>
        <p:xfrm>
          <a:off x="7020272" y="3363838"/>
          <a:ext cx="1800200" cy="79842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84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</a:rPr>
                        <a:t>Workshops, summer schools, conferences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114346"/>
            <a:ext cx="1772816" cy="132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7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 for your attention 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2461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sp>
        <p:nvSpPr>
          <p:cNvPr id="131" name="Shape 131"/>
          <p:cNvSpPr txBox="1">
            <a:spLocks noGrp="1"/>
          </p:cNvSpPr>
          <p:nvPr>
            <p:ph type="title" idx="4294967295"/>
          </p:nvPr>
        </p:nvSpPr>
        <p:spPr>
          <a:xfrm>
            <a:off x="827584" y="987574"/>
            <a:ext cx="7689850" cy="534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Sofia University Team</a:t>
            </a:r>
            <a:endParaRPr dirty="0"/>
          </a:p>
        </p:txBody>
      </p:sp>
      <p:sp>
        <p:nvSpPr>
          <p:cNvPr id="132" name="Shape 132"/>
          <p:cNvSpPr txBox="1">
            <a:spLocks noGrp="1"/>
          </p:cNvSpPr>
          <p:nvPr>
            <p:ph type="body" idx="4294967295"/>
          </p:nvPr>
        </p:nvSpPr>
        <p:spPr>
          <a:xfrm>
            <a:off x="539552" y="1851670"/>
            <a:ext cx="7617842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 smtClean="0"/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 smtClean="0">
                <a:solidFill>
                  <a:schemeClr val="tx1"/>
                </a:solidFill>
              </a:rPr>
              <a:t>Prof</a:t>
            </a:r>
            <a:r>
              <a:rPr lang="en" sz="1800" dirty="0">
                <a:solidFill>
                  <a:schemeClr val="tx1"/>
                </a:solidFill>
              </a:rPr>
              <a:t>. Dr. Maria Stoicheva, Project manager (</a:t>
            </a:r>
            <a:r>
              <a:rPr lang="en" sz="1800" dirty="0">
                <a:solidFill>
                  <a:schemeClr val="tx1"/>
                </a:solidFill>
                <a:hlinkClick r:id="rId3"/>
              </a:rPr>
              <a:t>stoicheva@vice-rector.uni-sofia.bg</a:t>
            </a:r>
            <a:r>
              <a:rPr lang="en" sz="1800" dirty="0" smtClean="0">
                <a:solidFill>
                  <a:schemeClr val="tx1"/>
                </a:solidFill>
              </a:rPr>
              <a:t>)</a:t>
            </a:r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 smtClean="0">
              <a:solidFill>
                <a:schemeClr val="tx1"/>
              </a:solidFill>
            </a:endParaRPr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dirty="0" smtClean="0">
                <a:solidFill>
                  <a:schemeClr val="tx1"/>
                </a:solidFill>
              </a:rPr>
              <a:t>Nikolay </a:t>
            </a:r>
            <a:r>
              <a:rPr lang="en" sz="1800" dirty="0">
                <a:solidFill>
                  <a:schemeClr val="tx1"/>
                </a:solidFill>
              </a:rPr>
              <a:t>Yanev, </a:t>
            </a:r>
            <a:r>
              <a:rPr lang="en" sz="1800" dirty="0" smtClean="0">
                <a:solidFill>
                  <a:schemeClr val="tx1"/>
                </a:solidFill>
              </a:rPr>
              <a:t>PhD, Coordinator </a:t>
            </a:r>
            <a:r>
              <a:rPr lang="en" sz="1800" dirty="0">
                <a:solidFill>
                  <a:schemeClr val="tx1"/>
                </a:solidFill>
              </a:rPr>
              <a:t>(</a:t>
            </a:r>
            <a:r>
              <a:rPr lang="en" sz="1800" dirty="0" smtClean="0">
                <a:solidFill>
                  <a:schemeClr val="tx1"/>
                </a:solidFill>
                <a:hlinkClick r:id="rId4"/>
              </a:rPr>
              <a:t>n.yanev@phls.uni-sofia.bg</a:t>
            </a:r>
            <a:r>
              <a:rPr lang="en" sz="1800" dirty="0" smtClean="0">
                <a:solidFill>
                  <a:schemeClr val="tx1"/>
                </a:solidFill>
              </a:rPr>
              <a:t>)</a:t>
            </a:r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 smtClean="0">
              <a:solidFill>
                <a:schemeClr val="tx1"/>
              </a:solidFill>
            </a:endParaRPr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800" dirty="0"/>
          </a:p>
          <a:p>
            <a:pPr marL="1143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" sz="1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3269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/>
            <a:r>
              <a:rPr lang="en" dirty="0" smtClean="0"/>
              <a:t>Work packages and Project </a:t>
            </a:r>
            <a:r>
              <a:rPr lang="en" dirty="0"/>
              <a:t>Tasks </a:t>
            </a:r>
            <a:r>
              <a:rPr lang="en" dirty="0" smtClean="0"/>
              <a:t>2018 </a:t>
            </a:r>
            <a:br>
              <a:rPr lang="en" dirty="0" smtClean="0"/>
            </a:br>
            <a:r>
              <a:rPr lang="en" dirty="0"/>
              <a:t/>
            </a:r>
            <a:br>
              <a:rPr lang="en" dirty="0"/>
            </a:br>
            <a:r>
              <a:rPr lang="en" sz="2400" dirty="0"/>
              <a:t>Work package 1 Preparation</a:t>
            </a:r>
            <a:br>
              <a:rPr lang="en" sz="2400" dirty="0"/>
            </a:br>
            <a:r>
              <a:rPr lang="en" sz="2400" dirty="0"/>
              <a:t>Work package 3 Development (Curricula)</a:t>
            </a:r>
            <a:br>
              <a:rPr lang="en" sz="2400" dirty="0"/>
            </a:br>
            <a:r>
              <a:rPr lang="en" sz="2400" dirty="0"/>
              <a:t>Work package 5 Quality Assurance</a:t>
            </a:r>
            <a:br>
              <a:rPr lang="en" sz="2400" dirty="0"/>
            </a:br>
            <a:r>
              <a:rPr lang="en" sz="2400" dirty="0"/>
              <a:t>Work package 6 Dissemination and exploitation</a:t>
            </a:r>
            <a:br>
              <a:rPr lang="en" sz="2400" dirty="0"/>
            </a:br>
            <a:r>
              <a:rPr lang="en" sz="2400" dirty="0"/>
              <a:t>Work package 7 </a:t>
            </a:r>
            <a:r>
              <a:rPr lang="en" sz="2400" dirty="0" smtClean="0"/>
              <a:t>Management</a:t>
            </a:r>
            <a:br>
              <a:rPr lang="en" sz="2400" dirty="0" smtClean="0"/>
            </a:br>
            <a:r>
              <a:rPr lang="en" sz="12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" sz="1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" sz="12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" sz="12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" sz="12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" sz="1200" dirty="0" smtClean="0">
                <a:solidFill>
                  <a:schemeClr val="bg1">
                    <a:lumMod val="65000"/>
                  </a:schemeClr>
                </a:solidFill>
              </a:rPr>
            </a:br>
            <a:endParaRPr sz="12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55576" y="2067694"/>
            <a:ext cx="7688700" cy="2664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sz="1800" b="1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lang="en" sz="1800" dirty="0" smtClean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 smtClean="0"/>
              <a:t> </a:t>
            </a:r>
            <a:endParaRPr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27716" y="1275606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Project Timeline 2018</a:t>
            </a:r>
            <a:endParaRPr dirty="0"/>
          </a:p>
        </p:txBody>
      </p:sp>
      <p:grpSp>
        <p:nvGrpSpPr>
          <p:cNvPr id="5" name="Group 4"/>
          <p:cNvGrpSpPr/>
          <p:nvPr/>
        </p:nvGrpSpPr>
        <p:grpSpPr>
          <a:xfrm>
            <a:off x="611560" y="2012686"/>
            <a:ext cx="7992888" cy="2672289"/>
            <a:chOff x="903072" y="2999847"/>
            <a:chExt cx="7121830" cy="522842"/>
          </a:xfrm>
        </p:grpSpPr>
        <p:sp>
          <p:nvSpPr>
            <p:cNvPr id="6" name="Freeform 5"/>
            <p:cNvSpPr/>
            <p:nvPr/>
          </p:nvSpPr>
          <p:spPr>
            <a:xfrm>
              <a:off x="903072" y="3001156"/>
              <a:ext cx="1294878" cy="517951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/>
                <a:t>May 2018 EURASIA Launch event </a:t>
              </a:r>
              <a:r>
                <a:rPr lang="en-US" kern="1200" dirty="0" smtClean="0"/>
                <a:t>in Sofia</a:t>
              </a:r>
              <a:endParaRPr lang="en-US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061595" y="3001411"/>
              <a:ext cx="1294878" cy="517951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April - July 2018 Exploratory Visits in China and India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86798" y="2999847"/>
              <a:ext cx="1294878" cy="517951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First round of CH/IN faculty </a:t>
              </a:r>
              <a:r>
                <a:rPr lang="en-US" sz="1600" kern="1200" dirty="0" smtClean="0"/>
                <a:t> training </a:t>
              </a:r>
              <a:r>
                <a:rPr lang="en-US" sz="1600" kern="1200" dirty="0"/>
                <a:t>in BG, IT, </a:t>
              </a:r>
              <a:r>
                <a:rPr lang="en-US" sz="1600" kern="1200" dirty="0" smtClean="0"/>
                <a:t>PL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Oct, Nov, Dec 2018 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99244" y="3004738"/>
              <a:ext cx="1294878" cy="517951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Second project meeting Oct. 2018, Catania (IT)</a:t>
              </a:r>
              <a:endParaRPr lang="en-US" sz="16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77015" y="2999847"/>
              <a:ext cx="1219052" cy="519260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Web-site and online platform August 2018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730024" y="3004738"/>
              <a:ext cx="1294878" cy="517951"/>
            </a:xfrm>
            <a:custGeom>
              <a:avLst/>
              <a:gdLst>
                <a:gd name="connsiteX0" fmla="*/ 0 w 1294878"/>
                <a:gd name="connsiteY0" fmla="*/ 0 h 517951"/>
                <a:gd name="connsiteX1" fmla="*/ 1035903 w 1294878"/>
                <a:gd name="connsiteY1" fmla="*/ 0 h 517951"/>
                <a:gd name="connsiteX2" fmla="*/ 1294878 w 1294878"/>
                <a:gd name="connsiteY2" fmla="*/ 258976 h 517951"/>
                <a:gd name="connsiteX3" fmla="*/ 1035903 w 1294878"/>
                <a:gd name="connsiteY3" fmla="*/ 517951 h 517951"/>
                <a:gd name="connsiteX4" fmla="*/ 0 w 1294878"/>
                <a:gd name="connsiteY4" fmla="*/ 517951 h 517951"/>
                <a:gd name="connsiteX5" fmla="*/ 258976 w 1294878"/>
                <a:gd name="connsiteY5" fmla="*/ 258976 h 517951"/>
                <a:gd name="connsiteX6" fmla="*/ 0 w 1294878"/>
                <a:gd name="connsiteY6" fmla="*/ 0 h 51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4878" h="517951">
                  <a:moveTo>
                    <a:pt x="0" y="0"/>
                  </a:moveTo>
                  <a:lnTo>
                    <a:pt x="1035903" y="0"/>
                  </a:lnTo>
                  <a:lnTo>
                    <a:pt x="1294878" y="258976"/>
                  </a:lnTo>
                  <a:lnTo>
                    <a:pt x="1035903" y="517951"/>
                  </a:lnTo>
                  <a:lnTo>
                    <a:pt x="0" y="517951"/>
                  </a:lnTo>
                  <a:lnTo>
                    <a:pt x="258976" y="2589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6980" tIns="9335" rIns="268310" bIns="9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Nov, 2018 First project Interim report</a:t>
              </a:r>
              <a:endParaRPr lang="en-US" sz="1600" kern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WP 7 Management</a:t>
            </a:r>
            <a:endParaRPr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29450" y="1958425"/>
            <a:ext cx="7688700" cy="29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project team members (contacts, </a:t>
            </a:r>
            <a:r>
              <a:rPr lang="en-US" sz="2000" i="1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basecamp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access)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onsortium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1 (kick-off meeting)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Sofia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Dates: 20-25 May, 2018, Sofia</a:t>
            </a:r>
          </a:p>
          <a:p>
            <a:pPr marL="61595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21</a:t>
            </a:r>
            <a:r>
              <a:rPr lang="en-US" sz="1800" baseline="30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meetings with the EC in Bulgaria</a:t>
            </a:r>
          </a:p>
          <a:p>
            <a:pPr lvl="1">
              <a:lnSpc>
                <a:spcPct val="14000"/>
              </a:lnSpc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22-24 -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team meetings </a:t>
            </a:r>
            <a:endParaRPr lang="en-US" sz="2000" dirty="0" smtClean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15950" lvl="1" indent="0">
              <a:lnSpc>
                <a:spcPct val="14000"/>
              </a:lnSpc>
              <a:buNone/>
            </a:pP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information for meeting: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travel, accommodation, visas…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6050" indent="0">
              <a:buNone/>
            </a:pP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64955-9144-B643-ACC1-414C40EE9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7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C7D8A7-CF40-024B-A17F-B76619E91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 meeting #2 in Catania – October 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 (review of project progress and planning upcoming tasks)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Consortium meeting will be combined with the first round of training visits of Indian and Chinese Faculty to </a:t>
            </a:r>
            <a:r>
              <a:rPr lang="en-US" sz="18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University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Catania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Dates: </a:t>
            </a:r>
            <a:r>
              <a:rPr lang="en-US" sz="1800" dirty="0" smtClean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TBC</a:t>
            </a:r>
          </a:p>
          <a:p>
            <a:pPr marL="146050" lvl="1" indent="0">
              <a:spcBef>
                <a:spcPts val="0"/>
              </a:spcBef>
              <a:buSzPts val="1300"/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146050" indent="0"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pPr marL="146050" indent="0">
              <a:buNone/>
            </a:pPr>
            <a:endParaRPr lang="en-US" sz="2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825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83568" y="12035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WP </a:t>
            </a:r>
            <a:r>
              <a:rPr lang="en" dirty="0"/>
              <a:t>1 Preparation: Exploratory visits</a:t>
            </a:r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07504" y="1707655"/>
            <a:ext cx="8856984" cy="338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ts val="2600"/>
              </a:lnSpc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project team members of the partner University</a:t>
            </a:r>
          </a:p>
          <a:p>
            <a:pPr marL="342900" marR="0" lvl="0" indent="-342900" algn="l" rtl="0">
              <a:lnSpc>
                <a:spcPts val="2600"/>
              </a:lnSpc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Meetings</a:t>
            </a: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bg-BG" sz="20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71450" lvl="1" indent="-342900"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 training</a:t>
            </a: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teaching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capacities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topics for ES-related courses</a:t>
            </a: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342900"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 of faculty to be trained under EURASIA </a:t>
            </a:r>
          </a:p>
          <a:p>
            <a:pPr marL="171450" lvl="1" indent="-342900"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</a:t>
            </a:r>
            <a:r>
              <a:rPr lang="bg-BG" sz="20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ES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faculty specialization, student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enrollment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342900">
              <a:lnSpc>
                <a:spcPts val="26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bg-BG" sz="20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bg-BG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g-BG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bg-BG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studies;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bibliography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ts val="26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Compiling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institution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reports</a:t>
            </a:r>
          </a:p>
          <a:p>
            <a:pPr marL="0" lvl="1" indent="0">
              <a:lnSpc>
                <a:spcPts val="2600"/>
              </a:lnSpc>
              <a:spcBef>
                <a:spcPts val="0"/>
              </a:spcBef>
              <a:buNone/>
            </a:pPr>
            <a:endParaRPr lang="en" sz="1200" dirty="0" smtClean="0">
              <a:solidFill>
                <a:schemeClr val="bg1">
                  <a:lumMod val="65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CA3286-D9C1-A949-A25A-C735061B7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 </a:t>
            </a:r>
            <a:r>
              <a:rPr lang="en-US" dirty="0" smtClean="0"/>
              <a:t>3 Development (</a:t>
            </a:r>
            <a:r>
              <a:rPr lang="en-US" i="1" dirty="0" smtClean="0"/>
              <a:t>Curricula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5038B52-1A0D-3B45-96D9-4DF886B78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1923678"/>
            <a:ext cx="7688700" cy="2344289"/>
          </a:xfrm>
        </p:spPr>
        <p:txBody>
          <a:bodyPr/>
          <a:lstStyle/>
          <a:p>
            <a:pPr marL="146050" indent="0">
              <a:buNone/>
            </a:pPr>
            <a:r>
              <a:rPr lang="en-US" sz="1800" dirty="0" smtClean="0">
                <a:solidFill>
                  <a:schemeClr val="bg2"/>
                </a:solidFill>
              </a:rPr>
              <a:t>WP Leader: University of Catania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Discussions among partners about </a:t>
            </a:r>
            <a:r>
              <a:rPr lang="en-US" sz="1800" dirty="0">
                <a:solidFill>
                  <a:schemeClr val="bg2"/>
                </a:solidFill>
              </a:rPr>
              <a:t>the thematic scope of course modules, course syllabi, level of </a:t>
            </a:r>
            <a:r>
              <a:rPr lang="en-US" sz="1800" dirty="0" smtClean="0">
                <a:solidFill>
                  <a:schemeClr val="bg2"/>
                </a:solidFill>
              </a:rPr>
              <a:t>instruction (BA/MA/PhD), </a:t>
            </a:r>
            <a:r>
              <a:rPr lang="en-US" sz="1800" dirty="0">
                <a:solidFill>
                  <a:schemeClr val="bg2"/>
                </a:solidFill>
              </a:rPr>
              <a:t>required readings, </a:t>
            </a:r>
            <a:r>
              <a:rPr lang="en-US" sz="1800" dirty="0" smtClean="0">
                <a:solidFill>
                  <a:schemeClr val="bg2"/>
                </a:solidFill>
              </a:rPr>
              <a:t>faculty expertise,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2"/>
                </a:solidFill>
              </a:rPr>
              <a:t>M</a:t>
            </a:r>
            <a:r>
              <a:rPr lang="en-US" sz="1800" dirty="0" smtClean="0">
                <a:solidFill>
                  <a:schemeClr val="bg2"/>
                </a:solidFill>
              </a:rPr>
              <a:t>ain subject areas: European Union institutions, EU International Relations &amp; Cultural Diplomacy, EU Law and Legal Practice, EU-Asia Dialogue</a:t>
            </a:r>
            <a:endParaRPr lang="bg-BG" sz="1800" dirty="0" smtClean="0">
              <a:solidFill>
                <a:schemeClr val="bg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Teaching methodology, student evaluation tools, extracurricular activities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4605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646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83568" y="12035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WP 3 Development (</a:t>
            </a:r>
            <a:r>
              <a:rPr lang="en" i="1" dirty="0" smtClean="0"/>
              <a:t>Faculty training</a:t>
            </a:r>
            <a:r>
              <a:rPr lang="en" dirty="0" smtClean="0"/>
              <a:t>)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29450" y="1779662"/>
            <a:ext cx="7688700" cy="2560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Faculty training</a:t>
            </a:r>
          </a:p>
          <a:p>
            <a:pPr marL="857250" lvl="1" indent="-28575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bg2"/>
                </a:solidFill>
              </a:rPr>
              <a:t>3 parallel visits with 3 groups of faculty from China and India to participate in 2-week trainings in Bulgaria, Poland, and Italy</a:t>
            </a:r>
          </a:p>
          <a:p>
            <a:pPr marL="857250" lvl="1" indent="-285750">
              <a:spcBef>
                <a:spcPts val="0"/>
              </a:spcBef>
              <a:buSzPts val="1800"/>
              <a:buFont typeface="Courier New" panose="02070309020205020404" pitchFamily="49" charset="0"/>
              <a:buChar char="o"/>
            </a:pPr>
            <a:r>
              <a:rPr lang="en-US" sz="1800" i="1" dirty="0" smtClean="0">
                <a:solidFill>
                  <a:schemeClr val="bg2"/>
                </a:solidFill>
              </a:rPr>
              <a:t>Symbiosis: nominate and select faculty for the training visits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Online collaboration (through web platform: e-learning for students, e-resources for faculty and students)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Inter-university course on economic, political, and cultural dialogue between Europe and Asia</a:t>
            </a:r>
          </a:p>
          <a:p>
            <a:pPr marL="400050" lvl="0" indent="-285750" rtl="0"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2"/>
                </a:solidFill>
              </a:rPr>
              <a:t>Validation &amp; accreditation of new programs</a:t>
            </a:r>
            <a:endParaRPr sz="1800" dirty="0">
              <a:solidFill>
                <a:schemeClr val="bg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506</Words>
  <Application>Microsoft Office PowerPoint</Application>
  <PresentationFormat>On-screen Show (16:9)</PresentationFormat>
  <Paragraphs>85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Raleway</vt:lpstr>
      <vt:lpstr>Lato</vt:lpstr>
      <vt:lpstr>Calibri</vt:lpstr>
      <vt:lpstr>Wingdings</vt:lpstr>
      <vt:lpstr>Times New Roman</vt:lpstr>
      <vt:lpstr>Courier New</vt:lpstr>
      <vt:lpstr>Streamline</vt:lpstr>
      <vt:lpstr>EURASIA: </vt:lpstr>
      <vt:lpstr>Sofia University Team</vt:lpstr>
      <vt:lpstr>Work packages and Project Tasks 2018   Work package 1 Preparation Work package 3 Development (Curricula) Work package 5 Quality Assurance Work package 6 Dissemination and exploitation Work package 7 Management     </vt:lpstr>
      <vt:lpstr>Project Timeline 2018</vt:lpstr>
      <vt:lpstr>WP 7 Management</vt:lpstr>
      <vt:lpstr>WP 7 Management</vt:lpstr>
      <vt:lpstr>WP 1 Preparation: Exploratory visits</vt:lpstr>
      <vt:lpstr>WP 3 Development (Curricula)</vt:lpstr>
      <vt:lpstr>WP 3 Development (Faculty training)</vt:lpstr>
      <vt:lpstr>WP 5 Dissemination and Exploitation</vt:lpstr>
      <vt:lpstr>The Expected Results</vt:lpstr>
      <vt:lpstr>Questions?    Thank you for your attention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EURASIA:</dc:title>
  <dc:creator>YanYan</dc:creator>
  <cp:lastModifiedBy>aparajita.mohanty</cp:lastModifiedBy>
  <cp:revision>52</cp:revision>
  <dcterms:modified xsi:type="dcterms:W3CDTF">2019-02-14T10:29:56Z</dcterms:modified>
</cp:coreProperties>
</file>